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61" r:id="rId8"/>
    <p:sldId id="262" r:id="rId9"/>
    <p:sldId id="263" r:id="rId10"/>
    <p:sldId id="267" r:id="rId11"/>
    <p:sldId id="268" r:id="rId12"/>
    <p:sldId id="269" r:id="rId13"/>
    <p:sldId id="271" r:id="rId14"/>
    <p:sldId id="270" r:id="rId15"/>
    <p:sldId id="272" r:id="rId16"/>
    <p:sldId id="273" r:id="rId17"/>
    <p:sldId id="274" r:id="rId18"/>
    <p:sldId id="264" r:id="rId19"/>
    <p:sldId id="26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adford.edu/~rherman/papers/ajp00943.pdf" TargetMode="External"/><Relationship Id="rId2" Type="http://schemas.openxmlformats.org/officeDocument/2006/relationships/hyperlink" Target="http://blog.agiusa.com/1d-resistivity-survey-vertical-electrical-sound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openei.org/wiki/DC_Resistivity_Survey_(Schlumberger_Arra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Non-ohmic_resistance" TargetMode="External"/><Relationship Id="rId3" Type="http://schemas.openxmlformats.org/officeDocument/2006/relationships/hyperlink" Target="https://en.wikipedia.org/wiki/Volt" TargetMode="External"/><Relationship Id="rId7" Type="http://schemas.openxmlformats.org/officeDocument/2006/relationships/hyperlink" Target="https://en.wikipedia.org/wiki/Electrical_conductor" TargetMode="External"/><Relationship Id="rId12" Type="http://schemas.openxmlformats.org/officeDocument/2006/relationships/hyperlink" Target="https://en.wikipedia.org/wiki/Ohm's_law#cite_note-1" TargetMode="External"/><Relationship Id="rId2" Type="http://schemas.openxmlformats.org/officeDocument/2006/relationships/hyperlink" Target="https://en.wikipedia.org/wiki/Ampere" TargetMode="External"/><Relationship Id="rId1" Type="http://schemas.openxmlformats.org/officeDocument/2006/relationships/slideLayout" Target="../slideLayouts/slideLayout7.xml"/><Relationship Id="rId6" Type="http://schemas.openxmlformats.org/officeDocument/2006/relationships/hyperlink" Target="https://en.wikipedia.org/wiki/Empirical_law" TargetMode="External"/><Relationship Id="rId11" Type="http://schemas.openxmlformats.org/officeDocument/2006/relationships/hyperlink" Target="https://en.wikipedia.org/wiki/Voltage" TargetMode="External"/><Relationship Id="rId5" Type="http://schemas.openxmlformats.org/officeDocument/2006/relationships/hyperlink" Target="https://en.wikipedia.org/wiki/Ohm" TargetMode="External"/><Relationship Id="rId10" Type="http://schemas.openxmlformats.org/officeDocument/2006/relationships/hyperlink" Target="https://en.wikipedia.org/wiki/Proportionality_(mathematics)" TargetMode="External"/><Relationship Id="rId4" Type="http://schemas.openxmlformats.org/officeDocument/2006/relationships/hyperlink" Target="https://en.wikipedia.org/wiki/Electrical_resistance" TargetMode="External"/><Relationship Id="rId9" Type="http://schemas.openxmlformats.org/officeDocument/2006/relationships/hyperlink" Target="https://en.wikipedia.org/wiki/Electric_curr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Electric method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Wenner</a:t>
            </a:r>
            <a:r>
              <a:rPr lang="en-US" dirty="0"/>
              <a:t> Array: Electrical Resistivity Methods,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9770"/>
            <a:ext cx="8229600" cy="4306823"/>
          </a:xfrm>
        </p:spPr>
      </p:pic>
    </p:spTree>
    <p:extLst>
      <p:ext uri="{BB962C8B-B14F-4D97-AF65-F5344CB8AC3E}">
        <p14:creationId xmlns:p14="http://schemas.microsoft.com/office/powerpoint/2010/main" val="86689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rgbClr val="4C5264"/>
                </a:solidFill>
                <a:latin typeface="EncodeSans_Regular"/>
              </a:rPr>
              <a:t>The </a:t>
            </a:r>
            <a:r>
              <a:rPr lang="en-US" dirty="0" err="1">
                <a:solidFill>
                  <a:srgbClr val="4C5264"/>
                </a:solidFill>
                <a:latin typeface="EncodeSans_Regular"/>
              </a:rPr>
              <a:t>Wenner</a:t>
            </a:r>
            <a:r>
              <a:rPr lang="en-US" dirty="0">
                <a:solidFill>
                  <a:srgbClr val="4C5264"/>
                </a:solidFill>
                <a:latin typeface="EncodeSans_Regular"/>
              </a:rPr>
              <a:t> electrode array is the simplest of arrays; in it, the four electrodes—A, M, N, and B—are placed in line and spaced equidistant from each other. The two outer electrodes, A and B, are current electrodes, and the two inner electrodes, M and N, are potential electrodes. With the </a:t>
            </a:r>
            <a:r>
              <a:rPr lang="en-US" dirty="0" err="1">
                <a:solidFill>
                  <a:srgbClr val="4C5264"/>
                </a:solidFill>
                <a:latin typeface="EncodeSans_Regular"/>
              </a:rPr>
              <a:t>Wenner</a:t>
            </a:r>
            <a:r>
              <a:rPr lang="en-US" dirty="0">
                <a:solidFill>
                  <a:srgbClr val="4C5264"/>
                </a:solidFill>
                <a:latin typeface="EncodeSans_Regular"/>
              </a:rPr>
              <a:t> array, the resistivity of subsurface layers is found by increasing the distance between the electrodes while maintaining the location of the center point of the array. This method is called </a:t>
            </a:r>
            <a:r>
              <a:rPr lang="en-US" dirty="0">
                <a:solidFill>
                  <a:srgbClr val="63C500"/>
                </a:solidFill>
                <a:latin typeface="EncodeSans_Regular"/>
                <a:hlinkClick r:id="rId2"/>
              </a:rPr>
              <a:t>vertical electrical sounding (VES)</a:t>
            </a:r>
            <a:r>
              <a:rPr lang="en-US" dirty="0">
                <a:solidFill>
                  <a:srgbClr val="4C5264"/>
                </a:solidFill>
                <a:latin typeface="EncodeSans_Regular"/>
              </a:rPr>
              <a:t> or electrical drilling. Detection of horizontal changes of resistivity is achieved by moving the four electrodes across the surface while maintaining constant electrode separation. This method is called profiling or sometimes electrical trenching. (</a:t>
            </a:r>
            <a:r>
              <a:rPr lang="en-US" dirty="0">
                <a:solidFill>
                  <a:srgbClr val="63C500"/>
                </a:solidFill>
                <a:latin typeface="EncodeSans_Regular"/>
                <a:hlinkClick r:id="rId3"/>
              </a:rPr>
              <a:t>Source</a:t>
            </a:r>
            <a:r>
              <a:rPr lang="en-US" dirty="0">
                <a:solidFill>
                  <a:srgbClr val="4C5264"/>
                </a:solidFill>
                <a:latin typeface="EncodeSans_Regular"/>
              </a:rPr>
              <a:t>)</a:t>
            </a:r>
          </a:p>
          <a:p>
            <a:endParaRPr lang="en-US" dirty="0"/>
          </a:p>
        </p:txBody>
      </p:sp>
      <p:sp>
        <p:nvSpPr>
          <p:cNvPr id="4" name="Rectangle 3"/>
          <p:cNvSpPr/>
          <p:nvPr/>
        </p:nvSpPr>
        <p:spPr>
          <a:xfrm>
            <a:off x="2286000" y="474345"/>
            <a:ext cx="4572000" cy="646331"/>
          </a:xfrm>
          <a:prstGeom prst="rect">
            <a:avLst/>
          </a:prstGeom>
        </p:spPr>
        <p:txBody>
          <a:bodyPr>
            <a:spAutoFit/>
          </a:bodyPr>
          <a:lstStyle/>
          <a:p>
            <a:r>
              <a:rPr lang="en-US" dirty="0"/>
              <a:t/>
            </a:r>
            <a:br>
              <a:rPr lang="en-US" dirty="0"/>
            </a:br>
            <a:endParaRPr lang="en-US" dirty="0"/>
          </a:p>
        </p:txBody>
      </p:sp>
    </p:spTree>
    <p:extLst>
      <p:ext uri="{BB962C8B-B14F-4D97-AF65-F5344CB8AC3E}">
        <p14:creationId xmlns:p14="http://schemas.microsoft.com/office/powerpoint/2010/main" val="2400209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t>
            </a:r>
            <a:r>
              <a:rPr lang="en-US" dirty="0" err="1"/>
              <a:t>Wenner</a:t>
            </a:r>
            <a:r>
              <a:rPr lang="en-US" dirty="0"/>
              <a:t> array is commonly used in profiling for lateral exploration of the ground, like soil testing and sometimes VES for vertical exploration of the ground, like defining horizontal layers. The logistic advantage of using the </a:t>
            </a:r>
            <a:r>
              <a:rPr lang="en-US" dirty="0" err="1"/>
              <a:t>Wenner</a:t>
            </a:r>
            <a:r>
              <a:rPr lang="en-US" dirty="0"/>
              <a:t> array when profiling is you only have to move four electrodes for each new measurement along the line.</a:t>
            </a:r>
          </a:p>
          <a:p>
            <a:r>
              <a:rPr lang="en-US" dirty="0"/>
              <a:t/>
            </a:r>
            <a:br>
              <a:rPr lang="en-US" dirty="0"/>
            </a:br>
            <a:endParaRPr lang="en-US" dirty="0"/>
          </a:p>
        </p:txBody>
      </p:sp>
    </p:spTree>
    <p:extLst>
      <p:ext uri="{BB962C8B-B14F-4D97-AF65-F5344CB8AC3E}">
        <p14:creationId xmlns:p14="http://schemas.microsoft.com/office/powerpoint/2010/main" val="253460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Schlumberger array</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9770"/>
            <a:ext cx="8229600" cy="4306823"/>
          </a:xfrm>
        </p:spPr>
      </p:pic>
    </p:spTree>
    <p:extLst>
      <p:ext uri="{BB962C8B-B14F-4D97-AF65-F5344CB8AC3E}">
        <p14:creationId xmlns:p14="http://schemas.microsoft.com/office/powerpoint/2010/main" val="4010131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With the Schlumberger array, for each measurement the current electrodes A and B are moved outward to a greater separation throughout the survey, while the potential electrodes M and N stay in the same position until the observed voltage becomes too small to measure (</a:t>
            </a:r>
            <a:r>
              <a:rPr lang="en-US" dirty="0">
                <a:hlinkClick r:id="rId2"/>
              </a:rPr>
              <a:t>source</a:t>
            </a:r>
            <a:r>
              <a:rPr lang="en-US" dirty="0"/>
              <a:t>). At this point, the potential electrodes M and N are moved outward to a new spacing. As a rule of the thumb, the reasonable distance between M and N should be equal or less than one-fifth of the distance between A and B at the beginning. This ratio goes about up to one-tenth or one-fifteenth depending on the signal strength.</a:t>
            </a:r>
          </a:p>
          <a:p>
            <a:r>
              <a:rPr lang="en-US" dirty="0"/>
              <a:t/>
            </a:r>
            <a:br>
              <a:rPr lang="en-US" dirty="0"/>
            </a:br>
            <a:endParaRPr lang="en-US" dirty="0"/>
          </a:p>
        </p:txBody>
      </p:sp>
    </p:spTree>
    <p:extLst>
      <p:ext uri="{BB962C8B-B14F-4D97-AF65-F5344CB8AC3E}">
        <p14:creationId xmlns:p14="http://schemas.microsoft.com/office/powerpoint/2010/main" val="372047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Schlumberger array is also used for mapping or profiling for lateral resistivity changes. The typical profiling is done by larger fixed AB current electrode pairs and moving MN potential electrode pairs between them. It is also done like </a:t>
            </a:r>
            <a:r>
              <a:rPr lang="en-US" dirty="0" err="1"/>
              <a:t>Wenner</a:t>
            </a:r>
            <a:r>
              <a:rPr lang="en-US" dirty="0"/>
              <a:t> profiling with fixed four ABMN electrode spacing The disadvantage of using profiling, regardless of using the Schlumberger or </a:t>
            </a:r>
            <a:r>
              <a:rPr lang="en-US" dirty="0" err="1"/>
              <a:t>Wenner</a:t>
            </a:r>
            <a:r>
              <a:rPr lang="en-US" dirty="0"/>
              <a:t> arrays, is that it demands homogeneous horizontal layers, which hardly ever occur naturally. The Schlumberger array may also be difficult or confusing for crews to carry out, which may be the reason why the </a:t>
            </a:r>
            <a:r>
              <a:rPr lang="en-US" dirty="0" err="1"/>
              <a:t>Wenner</a:t>
            </a:r>
            <a:r>
              <a:rPr lang="en-US" dirty="0"/>
              <a:t> array has been specified for profiling soil testing according to the ASTM G57 standard.</a:t>
            </a:r>
          </a:p>
          <a:p>
            <a:r>
              <a:rPr lang="en-US" dirty="0"/>
              <a:t/>
            </a:r>
            <a:br>
              <a:rPr lang="en-US" dirty="0"/>
            </a:br>
            <a:endParaRPr lang="en-US" dirty="0"/>
          </a:p>
        </p:txBody>
      </p:sp>
    </p:spTree>
    <p:extLst>
      <p:ext uri="{BB962C8B-B14F-4D97-AF65-F5344CB8AC3E}">
        <p14:creationId xmlns:p14="http://schemas.microsoft.com/office/powerpoint/2010/main" val="99202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Pole-Dipole Array: Electrical Resistivity Methods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6341"/>
            <a:ext cx="8229600" cy="4313681"/>
          </a:xfrm>
        </p:spPr>
      </p:pic>
    </p:spTree>
    <p:extLst>
      <p:ext uri="{BB962C8B-B14F-4D97-AF65-F5344CB8AC3E}">
        <p14:creationId xmlns:p14="http://schemas.microsoft.com/office/powerpoint/2010/main" val="149463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 pole is a single transmitting electrode, and a dipole is a pair of oppositely charged electrodes that are so close together that the electric field seems to be a single electrode field instead of fields from two different electric poles</a:t>
            </a:r>
            <a:r>
              <a:rPr lang="en-US" dirty="0" smtClean="0"/>
              <a:t>.</a:t>
            </a:r>
          </a:p>
          <a:p>
            <a:r>
              <a:rPr lang="en-US" dirty="0"/>
              <a:t>The pole-dipole array is similar to the dipole-dipole array, but the pole-dipole array is used when the surveyor needs to see deep within a cross section of the earth. The achievable depth is based entirely on the distance between the two electrodes (the dipole and the pole). The dipole-dipole array, on the other hand, is used to provide a very detailed image of a cross section of the earth—but will lose signal if the dipoles are placed too far apart. Like the dipole-dipole array, the pole-dipole array is most often used for mineral and ore exploration.</a:t>
            </a:r>
          </a:p>
          <a:p>
            <a:r>
              <a:rPr lang="en-US" dirty="0"/>
              <a:t/>
            </a:r>
            <a:br>
              <a:rPr lang="en-US" dirty="0"/>
            </a:br>
            <a:endParaRPr lang="en-US" dirty="0"/>
          </a:p>
        </p:txBody>
      </p:sp>
    </p:spTree>
    <p:extLst>
      <p:ext uri="{BB962C8B-B14F-4D97-AF65-F5344CB8AC3E}">
        <p14:creationId xmlns:p14="http://schemas.microsoft.com/office/powerpoint/2010/main" val="48517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Resistivity traversing is normally carried out to map horizontal changes in resistivity across a</a:t>
            </a:r>
          </a:p>
          <a:p>
            <a:r>
              <a:rPr lang="en-US" dirty="0" smtClean="0"/>
              <a:t>site. Lateral changes in resistivity are detected by using a fixed electrode separation and</a:t>
            </a:r>
          </a:p>
          <a:p>
            <a:r>
              <a:rPr lang="en-US" dirty="0" smtClean="0"/>
              <a:t>moving the whole electrode array between each resistivity.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Autofit/>
          </a:bodyPr>
          <a:lstStyle/>
          <a:p>
            <a:pPr>
              <a:buNone/>
            </a:pPr>
            <a:r>
              <a:rPr lang="en-US" sz="1800" dirty="0" smtClean="0"/>
              <a:t>The electrical resistivity method has been used with limited success in the detection of</a:t>
            </a:r>
          </a:p>
          <a:p>
            <a:pPr>
              <a:buNone/>
            </a:pPr>
            <a:r>
              <a:rPr lang="en-US" sz="1800" dirty="0" smtClean="0"/>
              <a:t>cavities. In view of the time required for a resistivity survey compared with that required for a magnetic survey (discussed above), the resistivity method is not as cost effective in view of the small chances of success. A successful attempt to locate abandoned mineshafts using electrical resistivity is reported by Barker and Worthington (1972).</a:t>
            </a:r>
          </a:p>
          <a:p>
            <a:pPr>
              <a:buNone/>
            </a:pPr>
            <a:endParaRPr lang="en-US" sz="1800" dirty="0" smtClean="0"/>
          </a:p>
          <a:p>
            <a:pPr>
              <a:buNone/>
            </a:pPr>
            <a:r>
              <a:rPr lang="en-US" sz="1800" dirty="0" smtClean="0"/>
              <a:t>Resistivity techniques have been used successfully in arid and semi-arid areas in groundwater investigations. Some case histories are given by </a:t>
            </a:r>
            <a:r>
              <a:rPr lang="en-US" sz="1800" dirty="0" err="1" smtClean="0"/>
              <a:t>Martinelli</a:t>
            </a:r>
            <a:r>
              <a:rPr lang="en-US" sz="1800" dirty="0" smtClean="0"/>
              <a:t> (1978). </a:t>
            </a:r>
            <a:r>
              <a:rPr lang="en-US" sz="1800" dirty="0" err="1" smtClean="0"/>
              <a:t>Krynine</a:t>
            </a:r>
            <a:r>
              <a:rPr lang="en-US" sz="1800" dirty="0" smtClean="0"/>
              <a:t> and Judd (1957) report the use of the electrical resistivity method to locate and assess the nature of faults and fracture zones suspected of running parallel to a proposed tunnel line. Resistivity methods have also been used to locate and map the extent of fissures in karst dolomite for the foundation design of a dolomite processing plant near the town of Matlock</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-It is one of the important method that used in shallow investigations.</a:t>
            </a:r>
          </a:p>
          <a:p>
            <a:pPr>
              <a:buNone/>
            </a:pPr>
            <a:r>
              <a:rPr lang="en-US" dirty="0" smtClean="0"/>
              <a:t>-It is also used in Ground water investigation and all what it related to the aquifer and it depth.</a:t>
            </a:r>
          </a:p>
          <a:p>
            <a:pPr>
              <a:buNone/>
            </a:pPr>
            <a:r>
              <a:rPr lang="en-US" dirty="0" smtClean="0"/>
              <a:t>-it also useful in quarries.</a:t>
            </a:r>
          </a:p>
          <a:p>
            <a:pPr>
              <a:buNone/>
            </a:pPr>
            <a:r>
              <a:rPr lang="en-US" dirty="0" smtClean="0"/>
              <a:t>- In engineering projects like finding sink hole or subsidence.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369" y="0"/>
            <a:ext cx="7030431" cy="33342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1792"/>
            <a:ext cx="4584700" cy="30400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119" y="3633787"/>
            <a:ext cx="5344881" cy="3224213"/>
          </a:xfrm>
          <a:prstGeom prst="rect">
            <a:avLst/>
          </a:prstGeom>
        </p:spPr>
      </p:pic>
    </p:spTree>
    <p:extLst>
      <p:ext uri="{BB962C8B-B14F-4D97-AF65-F5344CB8AC3E}">
        <p14:creationId xmlns:p14="http://schemas.microsoft.com/office/powerpoint/2010/main" val="200123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52400" y="2514600"/>
            <a:ext cx="8627115" cy="2578358"/>
          </a:xfrm>
          <a:prstGeom prst="rect">
            <a:avLst/>
          </a:prstGeom>
        </p:spPr>
      </p:pic>
    </p:spTree>
    <p:extLst>
      <p:ext uri="{BB962C8B-B14F-4D97-AF65-F5344CB8AC3E}">
        <p14:creationId xmlns:p14="http://schemas.microsoft.com/office/powerpoint/2010/main" val="357741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electric currents </a:t>
            </a:r>
            <a:endParaRPr lang="en-US" dirty="0"/>
          </a:p>
        </p:txBody>
      </p:sp>
      <p:sp>
        <p:nvSpPr>
          <p:cNvPr id="3" name="Content Placeholder 2"/>
          <p:cNvSpPr>
            <a:spLocks noGrp="1"/>
          </p:cNvSpPr>
          <p:nvPr>
            <p:ph idx="1"/>
          </p:nvPr>
        </p:nvSpPr>
        <p:spPr/>
        <p:txBody>
          <a:bodyPr/>
          <a:lstStyle/>
          <a:p>
            <a:r>
              <a:rPr lang="en-US" dirty="0" smtClean="0"/>
              <a:t>Natural source  (earth magnetic field )</a:t>
            </a:r>
          </a:p>
          <a:p>
            <a:r>
              <a:rPr lang="en-US" dirty="0" smtClean="0"/>
              <a:t>Electromagnetic currents.</a:t>
            </a:r>
          </a:p>
          <a:p>
            <a:r>
              <a:rPr lang="en-US" dirty="0" smtClean="0"/>
              <a:t>Man made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229600" cy="1143000"/>
          </a:xfrm>
        </p:spPr>
        <p:txBody>
          <a:bodyPr/>
          <a:lstStyle/>
          <a:p>
            <a:r>
              <a:rPr lang="en-US" dirty="0" smtClean="0"/>
              <a:t>Resistivity </a:t>
            </a:r>
            <a:endParaRPr lang="en-US" dirty="0"/>
          </a:p>
        </p:txBody>
      </p:sp>
      <p:sp>
        <p:nvSpPr>
          <p:cNvPr id="3" name="Content Placeholder 2"/>
          <p:cNvSpPr>
            <a:spLocks noGrp="1"/>
          </p:cNvSpPr>
          <p:nvPr>
            <p:ph idx="1"/>
          </p:nvPr>
        </p:nvSpPr>
        <p:spPr>
          <a:xfrm>
            <a:off x="304800" y="1676400"/>
            <a:ext cx="8229600" cy="4525963"/>
          </a:xfrm>
        </p:spPr>
        <p:txBody>
          <a:bodyPr/>
          <a:lstStyle/>
          <a:p>
            <a:r>
              <a:rPr lang="en-US" dirty="0" smtClean="0"/>
              <a:t>Resistance  R  is proportional to length L divided by area A </a:t>
            </a:r>
          </a:p>
          <a:p>
            <a:endParaRPr lang="en-US" dirty="0" smtClean="0"/>
          </a:p>
        </p:txBody>
      </p:sp>
      <p:sp>
        <p:nvSpPr>
          <p:cNvPr id="7170" name="Rectangle 2"/>
          <p:cNvSpPr>
            <a:spLocks noChangeArrowheads="1"/>
          </p:cNvSpPr>
          <p:nvPr/>
        </p:nvSpPr>
        <p:spPr bwMode="auto">
          <a:xfrm>
            <a:off x="-152400" y="7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2952750"/>
            <a:ext cx="4191000" cy="552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895600"/>
            <a:ext cx="8686800" cy="3785652"/>
          </a:xfrm>
          <a:prstGeom prst="rect">
            <a:avLst/>
          </a:prstGeom>
        </p:spPr>
        <p:txBody>
          <a:bodyPr wrap="square">
            <a:spAutoFit/>
          </a:bodyPr>
          <a:lstStyle/>
          <a:p>
            <a:r>
              <a:rPr lang="en-US" sz="2400" dirty="0">
                <a:solidFill>
                  <a:srgbClr val="222222"/>
                </a:solidFill>
                <a:latin typeface="Arial" panose="020B0604020202020204" pitchFamily="34" charset="0"/>
              </a:rPr>
              <a:t>where </a:t>
            </a:r>
            <a:r>
              <a:rPr lang="en-US" sz="2400" i="1" dirty="0">
                <a:solidFill>
                  <a:srgbClr val="222222"/>
                </a:solidFill>
                <a:latin typeface="Nimbus Roman No9 L"/>
              </a:rPr>
              <a:t>I</a:t>
            </a:r>
            <a:r>
              <a:rPr lang="en-US" sz="2400" dirty="0">
                <a:solidFill>
                  <a:srgbClr val="222222"/>
                </a:solidFill>
                <a:latin typeface="Arial" panose="020B0604020202020204" pitchFamily="34" charset="0"/>
              </a:rPr>
              <a:t> is the current through the conductor in units of </a:t>
            </a:r>
            <a:r>
              <a:rPr lang="en-US" sz="2400" dirty="0">
                <a:solidFill>
                  <a:srgbClr val="0B0080"/>
                </a:solidFill>
                <a:latin typeface="Arial" panose="020B0604020202020204" pitchFamily="34" charset="0"/>
                <a:hlinkClick r:id="rId2" tooltip="Ampere"/>
              </a:rPr>
              <a:t>amperes</a:t>
            </a:r>
            <a:r>
              <a:rPr lang="en-US" sz="2400" dirty="0">
                <a:solidFill>
                  <a:srgbClr val="222222"/>
                </a:solidFill>
                <a:latin typeface="Arial" panose="020B0604020202020204" pitchFamily="34" charset="0"/>
              </a:rPr>
              <a:t>, </a:t>
            </a:r>
            <a:r>
              <a:rPr lang="en-US" sz="2400" i="1" dirty="0">
                <a:solidFill>
                  <a:srgbClr val="222222"/>
                </a:solidFill>
                <a:latin typeface="Arial" panose="020B0604020202020204" pitchFamily="34" charset="0"/>
              </a:rPr>
              <a:t>V</a:t>
            </a:r>
            <a:r>
              <a:rPr lang="en-US" sz="2400" dirty="0">
                <a:solidFill>
                  <a:srgbClr val="222222"/>
                </a:solidFill>
                <a:latin typeface="Arial" panose="020B0604020202020204" pitchFamily="34" charset="0"/>
              </a:rPr>
              <a:t> is the voltage measured </a:t>
            </a:r>
            <a:r>
              <a:rPr lang="en-US" sz="2400" i="1" dirty="0">
                <a:solidFill>
                  <a:srgbClr val="222222"/>
                </a:solidFill>
                <a:latin typeface="Arial" panose="020B0604020202020204" pitchFamily="34" charset="0"/>
              </a:rPr>
              <a:t>across</a:t>
            </a:r>
            <a:r>
              <a:rPr lang="en-US" sz="2400" dirty="0">
                <a:solidFill>
                  <a:srgbClr val="222222"/>
                </a:solidFill>
                <a:latin typeface="Arial" panose="020B0604020202020204" pitchFamily="34" charset="0"/>
              </a:rPr>
              <a:t> the conductor in units of </a:t>
            </a:r>
            <a:r>
              <a:rPr lang="en-US" sz="2400" dirty="0">
                <a:solidFill>
                  <a:srgbClr val="0B0080"/>
                </a:solidFill>
                <a:latin typeface="Arial" panose="020B0604020202020204" pitchFamily="34" charset="0"/>
                <a:hlinkClick r:id="rId3" tooltip="Volt"/>
              </a:rPr>
              <a:t>volts</a:t>
            </a:r>
            <a:r>
              <a:rPr lang="en-US" sz="2400" dirty="0">
                <a:solidFill>
                  <a:srgbClr val="222222"/>
                </a:solidFill>
                <a:latin typeface="Arial" panose="020B0604020202020204" pitchFamily="34" charset="0"/>
              </a:rPr>
              <a:t>, and </a:t>
            </a:r>
            <a:r>
              <a:rPr lang="en-US" sz="2400" i="1" dirty="0">
                <a:solidFill>
                  <a:srgbClr val="222222"/>
                </a:solidFill>
                <a:latin typeface="Arial" panose="020B0604020202020204" pitchFamily="34" charset="0"/>
              </a:rPr>
              <a:t>R</a:t>
            </a:r>
            <a:r>
              <a:rPr lang="en-US" sz="2400" dirty="0">
                <a:solidFill>
                  <a:srgbClr val="222222"/>
                </a:solidFill>
                <a:latin typeface="Arial" panose="020B0604020202020204" pitchFamily="34" charset="0"/>
              </a:rPr>
              <a:t> is the </a:t>
            </a:r>
            <a:r>
              <a:rPr lang="en-US" sz="2400" dirty="0">
                <a:solidFill>
                  <a:srgbClr val="0B0080"/>
                </a:solidFill>
                <a:latin typeface="Arial" panose="020B0604020202020204" pitchFamily="34" charset="0"/>
                <a:hlinkClick r:id="rId4" tooltip="Electrical resistance"/>
              </a:rPr>
              <a:t>resistance</a:t>
            </a:r>
            <a:r>
              <a:rPr lang="en-US" sz="2400" dirty="0">
                <a:solidFill>
                  <a:srgbClr val="222222"/>
                </a:solidFill>
                <a:latin typeface="Arial" panose="020B0604020202020204" pitchFamily="34" charset="0"/>
              </a:rPr>
              <a:t> of the conductor in units of </a:t>
            </a:r>
            <a:r>
              <a:rPr lang="en-US" sz="2400" dirty="0">
                <a:solidFill>
                  <a:srgbClr val="0B0080"/>
                </a:solidFill>
                <a:latin typeface="Arial" panose="020B0604020202020204" pitchFamily="34" charset="0"/>
                <a:hlinkClick r:id="rId5" tooltip="Ohm"/>
              </a:rPr>
              <a:t>ohms</a:t>
            </a:r>
            <a:r>
              <a:rPr lang="en-US" sz="2400" dirty="0">
                <a:solidFill>
                  <a:srgbClr val="222222"/>
                </a:solidFill>
                <a:latin typeface="Arial" panose="020B0604020202020204" pitchFamily="34" charset="0"/>
              </a:rPr>
              <a:t>. More specifically, Ohm's law states that the </a:t>
            </a:r>
            <a:r>
              <a:rPr lang="en-US" sz="2400" i="1" dirty="0">
                <a:solidFill>
                  <a:srgbClr val="222222"/>
                </a:solidFill>
                <a:latin typeface="Arial" panose="020B0604020202020204" pitchFamily="34" charset="0"/>
              </a:rPr>
              <a:t>R</a:t>
            </a:r>
            <a:r>
              <a:rPr lang="en-US" sz="2400" dirty="0">
                <a:solidFill>
                  <a:srgbClr val="222222"/>
                </a:solidFill>
                <a:latin typeface="Arial" panose="020B0604020202020204" pitchFamily="34" charset="0"/>
              </a:rPr>
              <a:t> in this relation is constant, independent of the </a:t>
            </a:r>
            <a:r>
              <a:rPr lang="en-US" sz="2400" dirty="0" smtClean="0">
                <a:solidFill>
                  <a:srgbClr val="222222"/>
                </a:solidFill>
                <a:latin typeface="Arial" panose="020B0604020202020204" pitchFamily="34" charset="0"/>
              </a:rPr>
              <a:t>current. Ohm's </a:t>
            </a:r>
            <a:r>
              <a:rPr lang="en-US" sz="2400" dirty="0">
                <a:solidFill>
                  <a:srgbClr val="222222"/>
                </a:solidFill>
                <a:latin typeface="Arial" panose="020B0604020202020204" pitchFamily="34" charset="0"/>
              </a:rPr>
              <a:t>law is an </a:t>
            </a:r>
            <a:r>
              <a:rPr lang="en-US" sz="2400" dirty="0">
                <a:solidFill>
                  <a:srgbClr val="0B0080"/>
                </a:solidFill>
                <a:latin typeface="Arial" panose="020B0604020202020204" pitchFamily="34" charset="0"/>
                <a:hlinkClick r:id="rId6" tooltip="Empirical law"/>
              </a:rPr>
              <a:t>empirical relation</a:t>
            </a:r>
            <a:r>
              <a:rPr lang="en-US" sz="2400" dirty="0">
                <a:solidFill>
                  <a:srgbClr val="222222"/>
                </a:solidFill>
                <a:latin typeface="Arial" panose="020B0604020202020204" pitchFamily="34" charset="0"/>
              </a:rPr>
              <a:t> which accurately describes the conductivity of the vast majority of </a:t>
            </a:r>
            <a:r>
              <a:rPr lang="en-US" sz="2400" dirty="0">
                <a:solidFill>
                  <a:srgbClr val="0B0080"/>
                </a:solidFill>
                <a:latin typeface="Arial" panose="020B0604020202020204" pitchFamily="34" charset="0"/>
                <a:hlinkClick r:id="rId7" tooltip="Electrical conductor"/>
              </a:rPr>
              <a:t>electrically conductive materials</a:t>
            </a:r>
            <a:r>
              <a:rPr lang="en-US" sz="2400" dirty="0">
                <a:solidFill>
                  <a:srgbClr val="222222"/>
                </a:solidFill>
                <a:latin typeface="Arial" panose="020B0604020202020204" pitchFamily="34" charset="0"/>
              </a:rPr>
              <a:t> over many orders of magnitude of current. However some materials do not obey Ohm's law, these are called </a:t>
            </a:r>
            <a:r>
              <a:rPr lang="en-US" sz="2400" dirty="0">
                <a:solidFill>
                  <a:srgbClr val="0B0080"/>
                </a:solidFill>
                <a:latin typeface="Arial" panose="020B0604020202020204" pitchFamily="34" charset="0"/>
                <a:hlinkClick r:id="rId8" tooltip="Non-ohmic resistance"/>
              </a:rPr>
              <a:t>non-</a:t>
            </a:r>
            <a:r>
              <a:rPr lang="en-US" sz="2400" dirty="0" err="1">
                <a:solidFill>
                  <a:srgbClr val="0B0080"/>
                </a:solidFill>
                <a:latin typeface="Arial" panose="020B0604020202020204" pitchFamily="34" charset="0"/>
                <a:hlinkClick r:id="rId8" tooltip="Non-ohmic resistance"/>
              </a:rPr>
              <a:t>ohmic</a:t>
            </a:r>
            <a:r>
              <a:rPr lang="en-US" sz="2400" dirty="0">
                <a:solidFill>
                  <a:srgbClr val="222222"/>
                </a:solidFill>
                <a:latin typeface="Arial" panose="020B0604020202020204" pitchFamily="34" charset="0"/>
              </a:rPr>
              <a:t>.</a:t>
            </a:r>
            <a:endParaRPr lang="en-US" sz="2400" dirty="0"/>
          </a:p>
        </p:txBody>
      </p:sp>
      <p:sp>
        <p:nvSpPr>
          <p:cNvPr id="9" name="Rectangle 8"/>
          <p:cNvSpPr/>
          <p:nvPr/>
        </p:nvSpPr>
        <p:spPr>
          <a:xfrm>
            <a:off x="228600" y="304800"/>
            <a:ext cx="8534400" cy="1938992"/>
          </a:xfrm>
          <a:prstGeom prst="rect">
            <a:avLst/>
          </a:prstGeom>
        </p:spPr>
        <p:txBody>
          <a:bodyPr wrap="square">
            <a:spAutoFit/>
          </a:bodyPr>
          <a:lstStyle/>
          <a:p>
            <a:r>
              <a:rPr lang="en-US" sz="2400" b="1" dirty="0" smtClean="0">
                <a:solidFill>
                  <a:srgbClr val="222222"/>
                </a:solidFill>
                <a:latin typeface="Arial" panose="020B0604020202020204" pitchFamily="34" charset="0"/>
              </a:rPr>
              <a:t>Ohm's law</a:t>
            </a:r>
            <a:r>
              <a:rPr lang="en-US" sz="2400" dirty="0">
                <a:solidFill>
                  <a:srgbClr val="222222"/>
                </a:solidFill>
                <a:latin typeface="Arial" panose="020B0604020202020204" pitchFamily="34" charset="0"/>
              </a:rPr>
              <a:t> states that the </a:t>
            </a:r>
            <a:r>
              <a:rPr lang="en-US" sz="2400" dirty="0">
                <a:solidFill>
                  <a:srgbClr val="0B0080"/>
                </a:solidFill>
                <a:latin typeface="Arial" panose="020B0604020202020204" pitchFamily="34" charset="0"/>
                <a:hlinkClick r:id="rId9" tooltip="Electric current"/>
              </a:rPr>
              <a:t>current</a:t>
            </a:r>
            <a:r>
              <a:rPr lang="en-US" sz="2400" dirty="0">
                <a:solidFill>
                  <a:srgbClr val="222222"/>
                </a:solidFill>
                <a:latin typeface="Arial" panose="020B0604020202020204" pitchFamily="34" charset="0"/>
              </a:rPr>
              <a:t> through a </a:t>
            </a:r>
            <a:r>
              <a:rPr lang="en-US" sz="2400" dirty="0">
                <a:solidFill>
                  <a:srgbClr val="0B0080"/>
                </a:solidFill>
                <a:latin typeface="Arial" panose="020B0604020202020204" pitchFamily="34" charset="0"/>
                <a:hlinkClick r:id="rId7" tooltip="Electrical conductor"/>
              </a:rPr>
              <a:t>conductor</a:t>
            </a:r>
            <a:r>
              <a:rPr lang="en-US" sz="2400" dirty="0">
                <a:solidFill>
                  <a:srgbClr val="222222"/>
                </a:solidFill>
                <a:latin typeface="Arial" panose="020B0604020202020204" pitchFamily="34" charset="0"/>
              </a:rPr>
              <a:t> between two points is directly </a:t>
            </a:r>
            <a:r>
              <a:rPr lang="en-US" sz="2400" dirty="0">
                <a:solidFill>
                  <a:srgbClr val="0B0080"/>
                </a:solidFill>
                <a:latin typeface="Arial" panose="020B0604020202020204" pitchFamily="34" charset="0"/>
                <a:hlinkClick r:id="rId10" tooltip="Proportionality (mathematics)"/>
              </a:rPr>
              <a:t>proportional</a:t>
            </a:r>
            <a:r>
              <a:rPr lang="en-US" sz="2400" dirty="0">
                <a:solidFill>
                  <a:srgbClr val="222222"/>
                </a:solidFill>
                <a:latin typeface="Arial" panose="020B0604020202020204" pitchFamily="34" charset="0"/>
              </a:rPr>
              <a:t> to the </a:t>
            </a:r>
            <a:r>
              <a:rPr lang="en-US" sz="2400" dirty="0">
                <a:solidFill>
                  <a:srgbClr val="0B0080"/>
                </a:solidFill>
                <a:latin typeface="Arial" panose="020B0604020202020204" pitchFamily="34" charset="0"/>
                <a:hlinkClick r:id="rId11" tooltip="Voltage"/>
              </a:rPr>
              <a:t>voltage</a:t>
            </a:r>
            <a:r>
              <a:rPr lang="en-US" sz="2400" dirty="0">
                <a:solidFill>
                  <a:srgbClr val="222222"/>
                </a:solidFill>
                <a:latin typeface="Arial" panose="020B0604020202020204" pitchFamily="34" charset="0"/>
              </a:rPr>
              <a:t> across the two points. Introducing the constant of proportionality, the </a:t>
            </a:r>
            <a:r>
              <a:rPr lang="en-US" sz="2400" dirty="0">
                <a:solidFill>
                  <a:srgbClr val="0B0080"/>
                </a:solidFill>
                <a:latin typeface="Arial" panose="020B0604020202020204" pitchFamily="34" charset="0"/>
                <a:hlinkClick r:id="rId4" tooltip="Electrical resistance"/>
              </a:rPr>
              <a:t>resistance</a:t>
            </a:r>
            <a:r>
              <a:rPr lang="en-US" sz="2400" dirty="0">
                <a:solidFill>
                  <a:srgbClr val="222222"/>
                </a:solidFill>
                <a:latin typeface="Arial" panose="020B0604020202020204" pitchFamily="34" charset="0"/>
              </a:rPr>
              <a:t>,</a:t>
            </a:r>
            <a:r>
              <a:rPr lang="en-US" sz="2400" baseline="30000" dirty="0">
                <a:solidFill>
                  <a:srgbClr val="0B0080"/>
                </a:solidFill>
                <a:latin typeface="Arial" panose="020B0604020202020204" pitchFamily="34" charset="0"/>
                <a:hlinkClick r:id="rId12"/>
              </a:rPr>
              <a:t>[1]</a:t>
            </a:r>
            <a:r>
              <a:rPr lang="en-US" sz="2400" dirty="0">
                <a:solidFill>
                  <a:srgbClr val="222222"/>
                </a:solidFill>
                <a:latin typeface="Arial" panose="020B0604020202020204" pitchFamily="34" charset="0"/>
              </a:rPr>
              <a:t> one arrives at the usual mathematical equation that describes this </a:t>
            </a:r>
            <a:r>
              <a:rPr lang="en-US" sz="2400" dirty="0" smtClean="0">
                <a:solidFill>
                  <a:srgbClr val="222222"/>
                </a:solidFill>
                <a:latin typeface="Arial" panose="020B0604020202020204" pitchFamily="34" charset="0"/>
              </a:rPr>
              <a:t>relationship</a:t>
            </a:r>
            <a:endParaRPr lang="en-US" sz="2400" dirty="0"/>
          </a:p>
        </p:txBody>
      </p:sp>
      <p:sp>
        <p:nvSpPr>
          <p:cNvPr id="10" name="Rectangle 9"/>
          <p:cNvSpPr/>
          <p:nvPr/>
        </p:nvSpPr>
        <p:spPr>
          <a:xfrm>
            <a:off x="453928" y="2373868"/>
            <a:ext cx="3051272" cy="461665"/>
          </a:xfrm>
          <a:prstGeom prst="rect">
            <a:avLst/>
          </a:prstGeom>
        </p:spPr>
        <p:txBody>
          <a:bodyPr wrap="square">
            <a:spAutoFit/>
          </a:bodyPr>
          <a:lstStyle/>
          <a:p>
            <a:r>
              <a:rPr lang="en-US" sz="2400" b="1" dirty="0"/>
              <a:t>I= V/R</a:t>
            </a:r>
            <a:endParaRPr lang="en-US" sz="2400" dirty="0"/>
          </a:p>
        </p:txBody>
      </p:sp>
    </p:spTree>
    <p:extLst>
      <p:ext uri="{BB962C8B-B14F-4D97-AF65-F5344CB8AC3E}">
        <p14:creationId xmlns:p14="http://schemas.microsoft.com/office/powerpoint/2010/main" val="2600304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Resistivity  depend on many factors :</a:t>
            </a:r>
            <a:endParaRPr lang="en-US" dirty="0"/>
          </a:p>
        </p:txBody>
      </p:sp>
      <p:sp>
        <p:nvSpPr>
          <p:cNvPr id="3" name="Content Placeholder 2"/>
          <p:cNvSpPr>
            <a:spLocks noGrp="1"/>
          </p:cNvSpPr>
          <p:nvPr>
            <p:ph idx="1"/>
          </p:nvPr>
        </p:nvSpPr>
        <p:spPr/>
        <p:txBody>
          <a:bodyPr/>
          <a:lstStyle/>
          <a:p>
            <a:r>
              <a:rPr lang="en-US" dirty="0" smtClean="0"/>
              <a:t>1. mineral grains</a:t>
            </a:r>
          </a:p>
          <a:p>
            <a:r>
              <a:rPr lang="en-US" dirty="0" smtClean="0"/>
              <a:t>2.miosture </a:t>
            </a:r>
          </a:p>
          <a:p>
            <a:r>
              <a:rPr lang="en-US" dirty="0" smtClean="0"/>
              <a:t>3. salinity </a:t>
            </a:r>
          </a:p>
          <a:p>
            <a:r>
              <a:rPr lang="en-US" dirty="0" smtClean="0"/>
              <a:t>4. porosity</a:t>
            </a:r>
          </a:p>
          <a:p>
            <a:r>
              <a:rPr lang="en-US" dirty="0" smtClean="0"/>
              <a:t>5. fracturing</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Resistivity in soil  depend on many factors</a:t>
            </a:r>
            <a:endParaRPr lang="en-US" dirty="0"/>
          </a:p>
        </p:txBody>
      </p:sp>
      <p:sp>
        <p:nvSpPr>
          <p:cNvPr id="3" name="Content Placeholder 2"/>
          <p:cNvSpPr>
            <a:spLocks noGrp="1"/>
          </p:cNvSpPr>
          <p:nvPr>
            <p:ph idx="1"/>
          </p:nvPr>
        </p:nvSpPr>
        <p:spPr/>
        <p:txBody>
          <a:bodyPr/>
          <a:lstStyle/>
          <a:p>
            <a:r>
              <a:rPr lang="en-US" dirty="0" smtClean="0"/>
              <a:t>1. type of soil </a:t>
            </a:r>
          </a:p>
          <a:p>
            <a:r>
              <a:rPr lang="en-US" dirty="0" smtClean="0"/>
              <a:t>2. moisture</a:t>
            </a:r>
          </a:p>
          <a:p>
            <a:r>
              <a:rPr lang="en-US" dirty="0" smtClean="0"/>
              <a:t>3. temperature</a:t>
            </a:r>
          </a:p>
          <a:p>
            <a:r>
              <a:rPr lang="en-US" dirty="0" smtClean="0"/>
              <a:t>4. size of grains </a:t>
            </a:r>
          </a:p>
          <a:p>
            <a:r>
              <a:rPr lang="en-US" dirty="0" smtClean="0"/>
              <a:t>5. closeness and packing and pressure </a:t>
            </a:r>
          </a:p>
          <a:p>
            <a:r>
              <a:rPr lang="en-US" dirty="0" smtClean="0"/>
              <a:t>6. chemical composition of salt dissolved the contained water.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Electric conductivity has </a:t>
            </a:r>
          </a:p>
          <a:p>
            <a:r>
              <a:rPr lang="en-US" dirty="0" smtClean="0"/>
              <a:t>R </a:t>
            </a:r>
            <a:r>
              <a:rPr lang="el-GR" dirty="0" smtClean="0"/>
              <a:t>ἀ</a:t>
            </a:r>
            <a:r>
              <a:rPr lang="en-US" dirty="0" smtClean="0"/>
              <a:t> (1 / 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Electrical method has many array:</a:t>
            </a:r>
          </a:p>
          <a:p>
            <a:pPr marL="514350" indent="-514350">
              <a:buAutoNum type="arabicPeriod"/>
            </a:pPr>
            <a:r>
              <a:rPr lang="en-US" dirty="0" err="1" smtClean="0"/>
              <a:t>Venner</a:t>
            </a:r>
            <a:r>
              <a:rPr lang="en-US" dirty="0" smtClean="0"/>
              <a:t> array or </a:t>
            </a:r>
            <a:r>
              <a:rPr lang="en-US" dirty="0" err="1" smtClean="0"/>
              <a:t>Wenner</a:t>
            </a:r>
            <a:r>
              <a:rPr lang="en-US" dirty="0" smtClean="0"/>
              <a:t> </a:t>
            </a:r>
          </a:p>
          <a:p>
            <a:pPr marL="514350" indent="-514350">
              <a:buAutoNum type="arabicPeriod"/>
            </a:pPr>
            <a:r>
              <a:rPr lang="en-US" dirty="0"/>
              <a:t>Schlumberger array</a:t>
            </a:r>
            <a:endParaRPr lang="en-US" dirty="0" smtClean="0"/>
          </a:p>
          <a:p>
            <a:pPr marL="514350" indent="-514350">
              <a:buAutoNum type="arabicPeriod"/>
            </a:pPr>
            <a:r>
              <a:rPr lang="en-US" dirty="0" smtClean="0"/>
              <a:t>Polar dipole array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931</Words>
  <Application>Microsoft Office PowerPoint</Application>
  <PresentationFormat>On-screen Show (4:3)</PresentationFormat>
  <Paragraphs>56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EncodeSans_Regular</vt:lpstr>
      <vt:lpstr>Nimbus Roman No9 L</vt:lpstr>
      <vt:lpstr>Office Theme</vt:lpstr>
      <vt:lpstr>Electric method </vt:lpstr>
      <vt:lpstr>PowerPoint Presentation</vt:lpstr>
      <vt:lpstr>Source of electric currents </vt:lpstr>
      <vt:lpstr>Resistivity </vt:lpstr>
      <vt:lpstr>PowerPoint Presentation</vt:lpstr>
      <vt:lpstr>Resistivity  depend on many factors :</vt:lpstr>
      <vt:lpstr>Resistivity in soil  depend on many factors</vt:lpstr>
      <vt:lpstr>PowerPoint Presentation</vt:lpstr>
      <vt:lpstr>PowerPoint Presentation</vt:lpstr>
      <vt:lpstr>Wenner Array: Electrical Resistivity Methods, </vt:lpstr>
      <vt:lpstr>PowerPoint Presentation</vt:lpstr>
      <vt:lpstr>Application</vt:lpstr>
      <vt:lpstr>What is the Schlumberger array?</vt:lpstr>
      <vt:lpstr>PowerPoint Presentation</vt:lpstr>
      <vt:lpstr>PowerPoint Presentation</vt:lpstr>
      <vt:lpstr>Pole-Dipole Array: Electrical Resistivity Methods,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method</dc:title>
  <dc:creator>sany elia</dc:creator>
  <cp:lastModifiedBy>Maher</cp:lastModifiedBy>
  <cp:revision>34</cp:revision>
  <dcterms:created xsi:type="dcterms:W3CDTF">2006-08-16T00:00:00Z</dcterms:created>
  <dcterms:modified xsi:type="dcterms:W3CDTF">2020-04-13T17:54:55Z</dcterms:modified>
</cp:coreProperties>
</file>